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8" r:id="rId2"/>
    <p:sldId id="262" r:id="rId3"/>
    <p:sldId id="259" r:id="rId4"/>
    <p:sldId id="261" r:id="rId5"/>
    <p:sldId id="263" r:id="rId6"/>
  </p:sldIdLst>
  <p:sldSz cx="9144000" cy="6858000" type="overhead"/>
  <p:notesSz cx="143017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45952" indent="-4587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291903" indent="-91741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438202" indent="-137959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584154" indent="-18383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500405" algn="l" defTabSz="200162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600486" algn="l" defTabSz="200162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700568" algn="l" defTabSz="200162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800649" algn="l" defTabSz="200162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B18"/>
    <a:srgbClr val="FF3300"/>
    <a:srgbClr val="FFFFCC"/>
    <a:srgbClr val="CCFFFF"/>
    <a:srgbClr val="FFCC00"/>
    <a:srgbClr val="00CC00"/>
    <a:srgbClr val="FF0000"/>
    <a:srgbClr val="99FF99"/>
    <a:srgbClr val="66FF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84332" autoAdjust="0"/>
  </p:normalViewPr>
  <p:slideViewPr>
    <p:cSldViewPr snapToGrid="0">
      <p:cViewPr varScale="1">
        <p:scale>
          <a:sx n="89" d="100"/>
          <a:sy n="89" d="100"/>
        </p:scale>
        <p:origin x="27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2736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6195661" cy="49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907" tIns="22453" rIns="44907" bIns="22453" numCol="1" anchor="t" anchorCtr="0" compatLnSpc="1">
            <a:prstTxWarp prst="textNoShape">
              <a:avLst/>
            </a:prstTxWarp>
          </a:bodyPr>
          <a:lstStyle>
            <a:lvl1pPr defTabSz="448340">
              <a:defRPr sz="6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2791" y="1"/>
            <a:ext cx="6195661" cy="49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907" tIns="22453" rIns="44907" bIns="22453" numCol="1" anchor="t" anchorCtr="0" compatLnSpc="1">
            <a:prstTxWarp prst="textNoShape">
              <a:avLst/>
            </a:prstTxWarp>
          </a:bodyPr>
          <a:lstStyle>
            <a:lvl1pPr algn="r" defTabSz="448340">
              <a:defRPr sz="6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7115"/>
            <a:ext cx="6195661" cy="49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907" tIns="22453" rIns="44907" bIns="22453" numCol="1" anchor="b" anchorCtr="0" compatLnSpc="1">
            <a:prstTxWarp prst="textNoShape">
              <a:avLst/>
            </a:prstTxWarp>
          </a:bodyPr>
          <a:lstStyle>
            <a:lvl1pPr defTabSz="448340">
              <a:defRPr sz="6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2791" y="9427115"/>
            <a:ext cx="6195661" cy="49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907" tIns="22453" rIns="44907" bIns="22453" numCol="1" anchor="b" anchorCtr="0" compatLnSpc="1">
            <a:prstTxWarp prst="textNoShape">
              <a:avLst/>
            </a:prstTxWarp>
          </a:bodyPr>
          <a:lstStyle>
            <a:lvl1pPr algn="r" defTabSz="448340">
              <a:defRPr sz="6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CC9E08C-3062-48D9-9D5D-5A5359A7A67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67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6195661" cy="49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907" tIns="22453" rIns="44907" bIns="22453" numCol="1" anchor="t" anchorCtr="0" compatLnSpc="1">
            <a:prstTxWarp prst="textNoShape">
              <a:avLst/>
            </a:prstTxWarp>
          </a:bodyPr>
          <a:lstStyle>
            <a:lvl1pPr defTabSz="448340">
              <a:defRPr sz="6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102791" y="1"/>
            <a:ext cx="6195661" cy="49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907" tIns="22453" rIns="44907" bIns="22453" numCol="1" anchor="t" anchorCtr="0" compatLnSpc="1">
            <a:prstTxWarp prst="textNoShape">
              <a:avLst/>
            </a:prstTxWarp>
          </a:bodyPr>
          <a:lstStyle>
            <a:lvl1pPr algn="r" defTabSz="448340">
              <a:defRPr sz="6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67250" y="742950"/>
            <a:ext cx="496887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429513" y="4715953"/>
            <a:ext cx="11442767" cy="446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907" tIns="22453" rIns="44907" bIns="22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Fare clic per modificare gli stili del testo dello schema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7115"/>
            <a:ext cx="6195661" cy="49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907" tIns="22453" rIns="44907" bIns="22453" numCol="1" anchor="b" anchorCtr="0" compatLnSpc="1">
            <a:prstTxWarp prst="textNoShape">
              <a:avLst/>
            </a:prstTxWarp>
          </a:bodyPr>
          <a:lstStyle>
            <a:lvl1pPr defTabSz="448340">
              <a:defRPr sz="6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102791" y="9427115"/>
            <a:ext cx="6195661" cy="49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907" tIns="22453" rIns="44907" bIns="22453" numCol="1" anchor="b" anchorCtr="0" compatLnSpc="1">
            <a:prstTxWarp prst="textNoShape">
              <a:avLst/>
            </a:prstTxWarp>
          </a:bodyPr>
          <a:lstStyle>
            <a:lvl1pPr algn="r" defTabSz="448340">
              <a:defRPr sz="6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DBE56D8-056B-43FB-AA69-DD0BCABD72F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07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145952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291903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438202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584154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730392" algn="l" defTabSz="292157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6pPr>
    <a:lvl7pPr marL="876470" algn="l" defTabSz="292157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7pPr>
    <a:lvl8pPr marL="1022548" algn="l" defTabSz="292157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8pPr>
    <a:lvl9pPr marL="1168627" algn="l" defTabSz="292157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Ad ogni piano sono esposte alle pareti le planimetrie dei piani di emergenza. Prendetene visione per rendervi conto dove</a:t>
            </a:r>
            <a:r>
              <a:rPr lang="it-IT" baseline="0"/>
              <a:t> vi trovate e in che direzione muovervi in caso di emergenza.</a:t>
            </a:r>
          </a:p>
          <a:p>
            <a:r>
              <a:rPr lang="it-IT" baseline="0"/>
              <a:t>La slide mostra ad esempio la planimetria della zona centrale del secondo piano.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E56D8-056B-43FB-AA69-DD0BCABD72F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85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E56D8-056B-43FB-AA69-DD0BCABD72F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63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caso di emergenza, la PRIMA cosa da fare è allertare le autorità,</a:t>
            </a:r>
            <a:r>
              <a:rPr lang="it-IT" baseline="0" dirty="0"/>
              <a:t> quindi chiamare il 115 (vigili del fuoco) in caso di incendio, il 118 in caso di malessere.</a:t>
            </a:r>
          </a:p>
          <a:p>
            <a:r>
              <a:rPr lang="it-IT" dirty="0"/>
              <a:t>In dipartimento è attivo un numero per le emergenze che consente di allertare tutti gli addetti del dipartimento.</a:t>
            </a:r>
          </a:p>
          <a:p>
            <a:endParaRPr lang="it-IT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Alla pagina </a:t>
            </a:r>
            <a:r>
              <a:rPr lang="it-IT" sz="1800" dirty="0">
                <a:solidFill>
                  <a:schemeClr val="bg1"/>
                </a:solidFill>
              </a:rPr>
              <a:t>https://</a:t>
            </a:r>
            <a:r>
              <a:rPr lang="it-IT" sz="1800" dirty="0" err="1">
                <a:solidFill>
                  <a:schemeClr val="bg1"/>
                </a:solidFill>
              </a:rPr>
              <a:t>dolly.sicurezza.unimore.it</a:t>
            </a:r>
            <a:r>
              <a:rPr lang="it-IT" sz="1800" dirty="0">
                <a:solidFill>
                  <a:schemeClr val="bg1"/>
                </a:solidFill>
              </a:rPr>
              <a:t>/login/</a:t>
            </a:r>
            <a:r>
              <a:rPr lang="it-IT" sz="1800" dirty="0" err="1">
                <a:solidFill>
                  <a:schemeClr val="bg1"/>
                </a:solidFill>
              </a:rPr>
              <a:t>index.php</a:t>
            </a:r>
            <a:r>
              <a:rPr lang="it-IT" sz="1800" dirty="0">
                <a:solidFill>
                  <a:schemeClr val="bg1"/>
                </a:solidFill>
              </a:rPr>
              <a:t> è disponibile un video su come evacuare un edifico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E56D8-056B-43FB-AA69-DD0BCABD72F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42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Prestare attenzione a mantenere</a:t>
            </a:r>
            <a:r>
              <a:rPr lang="it-IT" baseline="0" dirty="0"/>
              <a:t> le vie d’esodo SEMPRE SGOMBRE.</a:t>
            </a:r>
            <a:endParaRPr lang="it-IT" dirty="0"/>
          </a:p>
          <a:p>
            <a:r>
              <a:rPr lang="it-IT" dirty="0"/>
              <a:t>IN CASO DI EMERGENZA, IL DOCENTE DEVE ASSICURARSI CHE NESSUNO RESTI IN AULA E DEVE USCIRE PER ULTIMO.</a:t>
            </a:r>
          </a:p>
          <a:p>
            <a:r>
              <a:rPr lang="it-IT" dirty="0"/>
              <a:t>Il punto calmo ad ogni piano è il pianerottolo della scala esterna di emergenza.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E56D8-056B-43FB-AA69-DD0BCABD72F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43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6050" y="2130274"/>
            <a:ext cx="7772400" cy="147042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1" y="3886079"/>
            <a:ext cx="6400800" cy="1752698"/>
          </a:xfrm>
        </p:spPr>
        <p:txBody>
          <a:bodyPr/>
          <a:lstStyle>
            <a:lvl1pPr marL="0" indent="0" algn="ctr">
              <a:buNone/>
              <a:defRPr/>
            </a:lvl1pPr>
            <a:lvl2pPr marL="146078" indent="0" algn="ctr">
              <a:buNone/>
              <a:defRPr/>
            </a:lvl2pPr>
            <a:lvl3pPr marL="292157" indent="0" algn="ctr">
              <a:buNone/>
              <a:defRPr/>
            </a:lvl3pPr>
            <a:lvl4pPr marL="438235" indent="0" algn="ctr">
              <a:buNone/>
              <a:defRPr/>
            </a:lvl4pPr>
            <a:lvl5pPr marL="584313" indent="0" algn="ctr">
              <a:buNone/>
              <a:defRPr/>
            </a:lvl5pPr>
            <a:lvl6pPr marL="730392" indent="0" algn="ctr">
              <a:buNone/>
              <a:defRPr/>
            </a:lvl6pPr>
            <a:lvl7pPr marL="876470" indent="0" algn="ctr">
              <a:buNone/>
              <a:defRPr/>
            </a:lvl7pPr>
            <a:lvl8pPr marL="1022548" indent="0" algn="ctr">
              <a:buNone/>
              <a:defRPr/>
            </a:lvl8pPr>
            <a:lvl9pPr marL="1168627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C24CC-339D-436E-A291-99DEA688F2B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7EC3E-4AC5-4690-B598-6B84572DA49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151" y="274507"/>
            <a:ext cx="2057150" cy="585164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700" y="274507"/>
            <a:ext cx="6123482" cy="5851649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287E-7A7E-43CD-99EA-0DDBF0B7A2F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7" b="38473"/>
          <a:stretch/>
        </p:blipFill>
        <p:spPr bwMode="auto">
          <a:xfrm>
            <a:off x="180882" y="179619"/>
            <a:ext cx="7541260" cy="13471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ttangolo 6"/>
          <p:cNvSpPr/>
          <p:nvPr userDrawn="1"/>
        </p:nvSpPr>
        <p:spPr bwMode="auto">
          <a:xfrm>
            <a:off x="0" y="1577898"/>
            <a:ext cx="9144000" cy="5280102"/>
          </a:xfrm>
          <a:prstGeom prst="rect">
            <a:avLst/>
          </a:prstGeom>
          <a:solidFill>
            <a:srgbClr val="E73B1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0016" tIns="10008" rIns="20016" bIns="10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262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3D3394A-76C4-582C-DCEE-401C6D12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0" y="6451179"/>
            <a:ext cx="2463501" cy="316822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/>
              <a:t>Ultimo </a:t>
            </a:r>
            <a:r>
              <a:rPr lang="en-US" dirty="0" err="1"/>
              <a:t>agg</a:t>
            </a:r>
            <a:r>
              <a:rPr lang="en-US" dirty="0"/>
              <a:t>. 2023.07.28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526" y="4407124"/>
            <a:ext cx="7772400" cy="1361655"/>
          </a:xfrm>
        </p:spPr>
        <p:txBody>
          <a:bodyPr anchor="t"/>
          <a:lstStyle>
            <a:lvl1pPr algn="l">
              <a:defRPr sz="13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526" y="2906661"/>
            <a:ext cx="7772400" cy="1500463"/>
          </a:xfrm>
        </p:spPr>
        <p:txBody>
          <a:bodyPr anchor="b"/>
          <a:lstStyle>
            <a:lvl1pPr marL="0" indent="0">
              <a:buNone/>
              <a:defRPr sz="600"/>
            </a:lvl1pPr>
            <a:lvl2pPr marL="146078" indent="0">
              <a:buNone/>
              <a:defRPr sz="600"/>
            </a:lvl2pPr>
            <a:lvl3pPr marL="292157" indent="0">
              <a:buNone/>
              <a:defRPr sz="500"/>
            </a:lvl3pPr>
            <a:lvl4pPr marL="438235" indent="0">
              <a:buNone/>
              <a:defRPr sz="400"/>
            </a:lvl4pPr>
            <a:lvl5pPr marL="584313" indent="0">
              <a:buNone/>
              <a:defRPr sz="400"/>
            </a:lvl5pPr>
            <a:lvl6pPr marL="730392" indent="0">
              <a:buNone/>
              <a:defRPr sz="400"/>
            </a:lvl6pPr>
            <a:lvl7pPr marL="876470" indent="0">
              <a:buNone/>
              <a:defRPr sz="400"/>
            </a:lvl7pPr>
            <a:lvl8pPr marL="1022548" indent="0">
              <a:buNone/>
              <a:defRPr sz="400"/>
            </a:lvl8pPr>
            <a:lvl9pPr marL="1168627" indent="0">
              <a:buNone/>
              <a:defRPr sz="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F1D18-1578-4F2C-972F-C330763CC50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700" y="1599907"/>
            <a:ext cx="4090316" cy="4526249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95985" y="1599907"/>
            <a:ext cx="4090316" cy="4526249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46B4C-0280-46E4-AC09-155C957914A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4507"/>
            <a:ext cx="8229600" cy="1143086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65"/>
            <a:ext cx="4040349" cy="639652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46078" indent="0">
              <a:buNone/>
              <a:defRPr sz="600" b="1"/>
            </a:lvl2pPr>
            <a:lvl3pPr marL="292157" indent="0">
              <a:buNone/>
              <a:defRPr sz="600" b="1"/>
            </a:lvl3pPr>
            <a:lvl4pPr marL="438235" indent="0">
              <a:buNone/>
              <a:defRPr sz="500" b="1"/>
            </a:lvl4pPr>
            <a:lvl5pPr marL="584313" indent="0">
              <a:buNone/>
              <a:defRPr sz="500" b="1"/>
            </a:lvl5pPr>
            <a:lvl6pPr marL="730392" indent="0">
              <a:buNone/>
              <a:defRPr sz="500" b="1"/>
            </a:lvl6pPr>
            <a:lvl7pPr marL="876470" indent="0">
              <a:buNone/>
              <a:defRPr sz="500" b="1"/>
            </a:lvl7pPr>
            <a:lvl8pPr marL="1022548" indent="0">
              <a:buNone/>
              <a:defRPr sz="500" b="1"/>
            </a:lvl8pPr>
            <a:lvl9pPr marL="1168627" indent="0">
              <a:buNone/>
              <a:defRPr sz="5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17"/>
            <a:ext cx="4040349" cy="3951339"/>
          </a:xfrm>
        </p:spPr>
        <p:txBody>
          <a:bodyPr/>
          <a:lstStyle>
            <a:lvl1pPr>
              <a:defRPr sz="800"/>
            </a:lvl1pPr>
            <a:lvl2pPr>
              <a:defRPr sz="6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953" y="1535165"/>
            <a:ext cx="4041848" cy="639652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46078" indent="0">
              <a:buNone/>
              <a:defRPr sz="600" b="1"/>
            </a:lvl2pPr>
            <a:lvl3pPr marL="292157" indent="0">
              <a:buNone/>
              <a:defRPr sz="600" b="1"/>
            </a:lvl3pPr>
            <a:lvl4pPr marL="438235" indent="0">
              <a:buNone/>
              <a:defRPr sz="500" b="1"/>
            </a:lvl4pPr>
            <a:lvl5pPr marL="584313" indent="0">
              <a:buNone/>
              <a:defRPr sz="500" b="1"/>
            </a:lvl5pPr>
            <a:lvl6pPr marL="730392" indent="0">
              <a:buNone/>
              <a:defRPr sz="500" b="1"/>
            </a:lvl6pPr>
            <a:lvl7pPr marL="876470" indent="0">
              <a:buNone/>
              <a:defRPr sz="500" b="1"/>
            </a:lvl7pPr>
            <a:lvl8pPr marL="1022548" indent="0">
              <a:buNone/>
              <a:defRPr sz="500" b="1"/>
            </a:lvl8pPr>
            <a:lvl9pPr marL="1168627" indent="0">
              <a:buNone/>
              <a:defRPr sz="5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953" y="2174817"/>
            <a:ext cx="4041848" cy="3951339"/>
          </a:xfrm>
        </p:spPr>
        <p:txBody>
          <a:bodyPr/>
          <a:lstStyle>
            <a:lvl1pPr>
              <a:defRPr sz="800"/>
            </a:lvl1pPr>
            <a:lvl2pPr>
              <a:defRPr sz="6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2F47A-0CE9-4C57-B9E4-052D6EC44E7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D05DB-33D2-4DB1-8554-D82C608C7EC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1D8FC-0CAF-4CDF-B8FB-B198929EDC2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2953"/>
            <a:ext cx="3008526" cy="1162250"/>
          </a:xfrm>
        </p:spPr>
        <p:txBody>
          <a:bodyPr anchor="b"/>
          <a:lstStyle>
            <a:lvl1pPr algn="l">
              <a:defRPr sz="6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154" y="272953"/>
            <a:ext cx="5111646" cy="5853203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8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203"/>
            <a:ext cx="3008526" cy="4690953"/>
          </a:xfrm>
        </p:spPr>
        <p:txBody>
          <a:bodyPr/>
          <a:lstStyle>
            <a:lvl1pPr marL="0" indent="0">
              <a:buNone/>
              <a:defRPr sz="400"/>
            </a:lvl1pPr>
            <a:lvl2pPr marL="146078" indent="0">
              <a:buNone/>
              <a:defRPr sz="400"/>
            </a:lvl2pPr>
            <a:lvl3pPr marL="292157" indent="0">
              <a:buNone/>
              <a:defRPr sz="300"/>
            </a:lvl3pPr>
            <a:lvl4pPr marL="438235" indent="0">
              <a:buNone/>
              <a:defRPr sz="300"/>
            </a:lvl4pPr>
            <a:lvl5pPr marL="584313" indent="0">
              <a:buNone/>
              <a:defRPr sz="300"/>
            </a:lvl5pPr>
            <a:lvl6pPr marL="730392" indent="0">
              <a:buNone/>
              <a:defRPr sz="300"/>
            </a:lvl6pPr>
            <a:lvl7pPr marL="876470" indent="0">
              <a:buNone/>
              <a:defRPr sz="300"/>
            </a:lvl7pPr>
            <a:lvl8pPr marL="1022548" indent="0">
              <a:buNone/>
              <a:defRPr sz="300"/>
            </a:lvl8pPr>
            <a:lvl9pPr marL="1168627" indent="0">
              <a:buNone/>
              <a:defRPr sz="3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68F2D-4445-4719-9634-4A598BAFE99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325" y="4800756"/>
            <a:ext cx="5486400" cy="566623"/>
          </a:xfrm>
        </p:spPr>
        <p:txBody>
          <a:bodyPr anchor="b"/>
          <a:lstStyle>
            <a:lvl1pPr algn="l">
              <a:defRPr sz="6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325" y="612720"/>
            <a:ext cx="5486400" cy="4115007"/>
          </a:xfrm>
        </p:spPr>
        <p:txBody>
          <a:bodyPr/>
          <a:lstStyle>
            <a:lvl1pPr marL="0" indent="0">
              <a:buNone/>
              <a:defRPr sz="1000"/>
            </a:lvl1pPr>
            <a:lvl2pPr marL="146078" indent="0">
              <a:buNone/>
              <a:defRPr sz="900"/>
            </a:lvl2pPr>
            <a:lvl3pPr marL="292157" indent="0">
              <a:buNone/>
              <a:defRPr sz="800"/>
            </a:lvl3pPr>
            <a:lvl4pPr marL="438235" indent="0">
              <a:buNone/>
              <a:defRPr sz="600"/>
            </a:lvl4pPr>
            <a:lvl5pPr marL="584313" indent="0">
              <a:buNone/>
              <a:defRPr sz="600"/>
            </a:lvl5pPr>
            <a:lvl6pPr marL="730392" indent="0">
              <a:buNone/>
              <a:defRPr sz="600"/>
            </a:lvl6pPr>
            <a:lvl7pPr marL="876470" indent="0">
              <a:buNone/>
              <a:defRPr sz="600"/>
            </a:lvl7pPr>
            <a:lvl8pPr marL="1022548" indent="0">
              <a:buNone/>
              <a:defRPr sz="600"/>
            </a:lvl8pPr>
            <a:lvl9pPr marL="1168627" indent="0">
              <a:buNone/>
              <a:defRPr sz="6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325" y="5367378"/>
            <a:ext cx="5486400" cy="804874"/>
          </a:xfrm>
        </p:spPr>
        <p:txBody>
          <a:bodyPr/>
          <a:lstStyle>
            <a:lvl1pPr marL="0" indent="0">
              <a:buNone/>
              <a:defRPr sz="400"/>
            </a:lvl1pPr>
            <a:lvl2pPr marL="146078" indent="0">
              <a:buNone/>
              <a:defRPr sz="400"/>
            </a:lvl2pPr>
            <a:lvl3pPr marL="292157" indent="0">
              <a:buNone/>
              <a:defRPr sz="300"/>
            </a:lvl3pPr>
            <a:lvl4pPr marL="438235" indent="0">
              <a:buNone/>
              <a:defRPr sz="300"/>
            </a:lvl4pPr>
            <a:lvl5pPr marL="584313" indent="0">
              <a:buNone/>
              <a:defRPr sz="300"/>
            </a:lvl5pPr>
            <a:lvl6pPr marL="730392" indent="0">
              <a:buNone/>
              <a:defRPr sz="300"/>
            </a:lvl6pPr>
            <a:lvl7pPr marL="876470" indent="0">
              <a:buNone/>
              <a:defRPr sz="300"/>
            </a:lvl7pPr>
            <a:lvl8pPr marL="1022548" indent="0">
              <a:buNone/>
              <a:defRPr sz="300"/>
            </a:lvl8pPr>
            <a:lvl9pPr marL="1168627" indent="0">
              <a:buNone/>
              <a:defRPr sz="3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2D13C-F3B8-4832-A5B5-9176832C7F8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823" y="274412"/>
            <a:ext cx="8228354" cy="11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823" y="1599929"/>
            <a:ext cx="8228354" cy="452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824" y="6245343"/>
            <a:ext cx="2133312" cy="47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24" y="6245343"/>
            <a:ext cx="2895552" cy="47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865" y="6245343"/>
            <a:ext cx="2133312" cy="47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4879CB-4C68-422E-802B-F1E3FFBBE21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3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393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393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393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393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146078" algn="ctr" defTabSz="91400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292157" algn="ctr" defTabSz="91400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438235" algn="ctr" defTabSz="91400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584313" algn="ctr" defTabSz="91400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639" indent="-342639" algn="l" defTabSz="913935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268" indent="-285301" algn="l" defTabSz="91393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592" indent="-228657" algn="l" defTabSz="91393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560" indent="-227962" algn="l" defTabSz="91393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527" indent="-227962" algn="l" defTabSz="91393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02841" indent="-228247" algn="l" defTabSz="91400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348920" indent="-228247" algn="l" defTabSz="91400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494998" indent="-228247" algn="l" defTabSz="91400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641076" indent="-228247" algn="l" defTabSz="91400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292157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46078" algn="l" defTabSz="292157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92157" algn="l" defTabSz="292157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235" algn="l" defTabSz="292157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584313" algn="l" defTabSz="292157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30392" algn="l" defTabSz="292157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876470" algn="l" defTabSz="292157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22548" algn="l" defTabSz="292157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8627" algn="l" defTabSz="292157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p.unimore.it/site/home/spp/articolo73067035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460341" y="381005"/>
            <a:ext cx="2574042" cy="430100"/>
          </a:xfrm>
          <a:prstGeom prst="rect">
            <a:avLst/>
          </a:prstGeom>
          <a:gradFill flip="none" rotWithShape="1">
            <a:gsLst>
              <a:gs pos="65000">
                <a:schemeClr val="accent3">
                  <a:tint val="32000"/>
                  <a:satMod val="250000"/>
                </a:schemeClr>
              </a:gs>
              <a:gs pos="100000">
                <a:schemeClr val="accent3">
                  <a:tint val="23000"/>
                  <a:satMod val="300000"/>
                </a:schemeClr>
              </a:gs>
            </a:gsLst>
            <a:lin ang="1620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9699" tIns="14850" rIns="29699" bIns="14850">
            <a:spAutoFit/>
          </a:bodyPr>
          <a:lstStyle/>
          <a:p>
            <a:pPr lvl="1" algn="r" defTabSz="296722" eaLnBrk="0" hangingPunct="0">
              <a:spcBef>
                <a:spcPts val="0"/>
              </a:spcBef>
              <a:defRPr/>
            </a:pPr>
            <a:r>
              <a:rPr lang="en-US" sz="2600" b="1" err="1">
                <a:solidFill>
                  <a:srgbClr val="FF0000"/>
                </a:solidFill>
              </a:rPr>
              <a:t>Edificio</a:t>
            </a:r>
            <a:r>
              <a:rPr lang="en-US" sz="2600" b="1">
                <a:solidFill>
                  <a:srgbClr val="FF0000"/>
                </a:solidFill>
              </a:rPr>
              <a:t> 25</a:t>
            </a:r>
          </a:p>
        </p:txBody>
      </p:sp>
      <p:sp>
        <p:nvSpPr>
          <p:cNvPr id="2062" name="Rettangolo 14"/>
          <p:cNvSpPr>
            <a:spLocks noChangeArrowheads="1"/>
          </p:cNvSpPr>
          <p:nvPr/>
        </p:nvSpPr>
        <p:spPr bwMode="auto">
          <a:xfrm>
            <a:off x="6069154" y="2834145"/>
            <a:ext cx="59067" cy="32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9216" tIns="14608" rIns="29216" bIns="14608">
            <a:spAutoFit/>
          </a:bodyPr>
          <a:lstStyle/>
          <a:p>
            <a:pPr defTabSz="314838" eaLnBrk="0" hangingPunct="0">
              <a:spcBef>
                <a:spcPct val="20000"/>
              </a:spcBef>
            </a:pPr>
            <a:endParaRPr lang="it-IT" sz="1900" b="1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1027" name="Picture 3" descr="C:\Users\Elena\Downloads\2017_PE_MO-25_02_vsq3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279" y="2110157"/>
            <a:ext cx="5387749" cy="381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14009" y="2118342"/>
            <a:ext cx="2947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Prendere visione dei piani di emergenza affissi nei corridoi e dei punti di raccolta di ogni edificio per i casi di evacuazione.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350196" y="3784044"/>
            <a:ext cx="2500008" cy="787940"/>
            <a:chOff x="350196" y="4231532"/>
            <a:chExt cx="2500008" cy="787940"/>
          </a:xfrm>
        </p:grpSpPr>
        <p:sp>
          <p:nvSpPr>
            <p:cNvPr id="6" name="Freccia a destra 5"/>
            <p:cNvSpPr/>
            <p:nvPr/>
          </p:nvSpPr>
          <p:spPr bwMode="auto">
            <a:xfrm>
              <a:off x="535021" y="4231532"/>
              <a:ext cx="2315183" cy="78794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860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5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350196" y="4440836"/>
              <a:ext cx="2393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/>
                <a:t>2° piano ala SUD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1A667E-3B94-66C6-04B1-656B8528A5B6}"/>
              </a:ext>
            </a:extLst>
          </p:cNvPr>
          <p:cNvSpPr txBox="1"/>
          <p:nvPr/>
        </p:nvSpPr>
        <p:spPr>
          <a:xfrm>
            <a:off x="7358239" y="6573817"/>
            <a:ext cx="1770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Ultimo agg. 2024.09.06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44374" y="1998489"/>
            <a:ext cx="8879305" cy="452613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it-IT" b="1" dirty="0">
                <a:solidFill>
                  <a:schemeClr val="bg1"/>
                </a:solidFill>
              </a:rPr>
              <a:t>PER LE EMERGENZE:</a:t>
            </a:r>
          </a:p>
          <a:p>
            <a:pPr>
              <a:lnSpc>
                <a:spcPct val="150000"/>
              </a:lnSpc>
            </a:pPr>
            <a:r>
              <a:rPr lang="it-IT" sz="2800" dirty="0">
                <a:solidFill>
                  <a:schemeClr val="bg1"/>
                </a:solidFill>
              </a:rPr>
              <a:t>NUMERO INTERNO				</a:t>
            </a:r>
            <a:r>
              <a:rPr lang="it-IT" sz="2800" b="1" dirty="0">
                <a:solidFill>
                  <a:schemeClr val="bg1"/>
                </a:solidFill>
              </a:rPr>
              <a:t>059 205 6244</a:t>
            </a:r>
          </a:p>
          <a:p>
            <a:pPr>
              <a:lnSpc>
                <a:spcPct val="150000"/>
              </a:lnSpc>
            </a:pPr>
            <a:r>
              <a:rPr lang="it-IT" sz="2800" dirty="0">
                <a:solidFill>
                  <a:schemeClr val="bg1"/>
                </a:solidFill>
              </a:rPr>
              <a:t>NUMERO UNICO EMERGENZE	</a:t>
            </a:r>
            <a:r>
              <a:rPr lang="it-IT" sz="2800" b="1" dirty="0">
                <a:solidFill>
                  <a:schemeClr val="bg1"/>
                </a:solidFill>
              </a:rPr>
              <a:t>112</a:t>
            </a:r>
          </a:p>
          <a:p>
            <a:pPr>
              <a:lnSpc>
                <a:spcPct val="150000"/>
              </a:lnSpc>
            </a:pPr>
            <a:r>
              <a:rPr lang="it-IT" sz="2800" dirty="0">
                <a:solidFill>
                  <a:schemeClr val="bg1"/>
                </a:solidFill>
              </a:rPr>
              <a:t>VIGILI DEL FUOCO				</a:t>
            </a:r>
            <a:r>
              <a:rPr lang="it-IT" sz="2800" b="1" dirty="0">
                <a:solidFill>
                  <a:schemeClr val="bg1"/>
                </a:solidFill>
              </a:rPr>
              <a:t>115</a:t>
            </a:r>
          </a:p>
          <a:p>
            <a:pPr>
              <a:lnSpc>
                <a:spcPct val="150000"/>
              </a:lnSpc>
            </a:pPr>
            <a:r>
              <a:rPr lang="it-IT" sz="2800" dirty="0">
                <a:solidFill>
                  <a:schemeClr val="bg1"/>
                </a:solidFill>
              </a:rPr>
              <a:t>EMERGENZA SANITARIA			</a:t>
            </a:r>
            <a:r>
              <a:rPr lang="it-IT" sz="2800" b="1" dirty="0">
                <a:solidFill>
                  <a:schemeClr val="bg1"/>
                </a:solidFill>
              </a:rPr>
              <a:t>118</a:t>
            </a:r>
          </a:p>
          <a:p>
            <a:pPr>
              <a:lnSpc>
                <a:spcPct val="150000"/>
              </a:lnSpc>
            </a:pPr>
            <a:r>
              <a:rPr lang="it-IT" sz="2800" dirty="0">
                <a:solidFill>
                  <a:schemeClr val="bg1"/>
                </a:solidFill>
                <a:highlight>
                  <a:srgbClr val="000000"/>
                </a:highlight>
              </a:rPr>
              <a:t>NUMERO ANTIVIOLENZA/STALKING 	</a:t>
            </a:r>
            <a:r>
              <a:rPr lang="it-IT" sz="2800" b="1" dirty="0">
                <a:solidFill>
                  <a:schemeClr val="bg1"/>
                </a:solidFill>
                <a:highlight>
                  <a:srgbClr val="000000"/>
                </a:highlight>
              </a:rPr>
              <a:t>1522 </a:t>
            </a:r>
          </a:p>
        </p:txBody>
      </p:sp>
      <p:pic>
        <p:nvPicPr>
          <p:cNvPr id="4" name="Immagine 3" descr="Immagine che contiene Telefono fisso, telefono, giocattolo&#10;&#10;Descrizione generata automaticamente">
            <a:extLst>
              <a:ext uri="{FF2B5EF4-FFF2-40B4-BE49-F238E27FC236}">
                <a16:creationId xmlns:a16="http://schemas.microsoft.com/office/drawing/2014/main" id="{5BC77FAE-881A-A86F-9AD8-95D305CEAF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b="2091"/>
          <a:stretch/>
        </p:blipFill>
        <p:spPr>
          <a:xfrm>
            <a:off x="6376736" y="0"/>
            <a:ext cx="2767263" cy="212403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F06B7D-E591-992E-90DA-4BFEC39AE818}"/>
              </a:ext>
            </a:extLst>
          </p:cNvPr>
          <p:cNvSpPr txBox="1"/>
          <p:nvPr/>
        </p:nvSpPr>
        <p:spPr>
          <a:xfrm>
            <a:off x="7349693" y="6573817"/>
            <a:ext cx="1798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Ultimo agg. 2024.09.06</a:t>
            </a:r>
          </a:p>
        </p:txBody>
      </p:sp>
    </p:spTree>
    <p:extLst>
      <p:ext uri="{BB962C8B-B14F-4D97-AF65-F5344CB8AC3E}">
        <p14:creationId xmlns:p14="http://schemas.microsoft.com/office/powerpoint/2010/main" val="53600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36249" y="1819318"/>
            <a:ext cx="8271501" cy="486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IN CASO DI EMERGENZA:</a:t>
            </a:r>
          </a:p>
          <a:p>
            <a:endParaRPr lang="it-IT" sz="20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</a:rPr>
              <a:t>Allertare il personale addetto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u="sng" dirty="0">
                <a:solidFill>
                  <a:schemeClr val="bg1"/>
                </a:solidFill>
              </a:rPr>
              <a:t>FARSI CARICO di persone in DIFFICOLTA’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</a:rPr>
              <a:t>Uscire con calma e ordine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</a:rPr>
              <a:t>Evitare gli ascensori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</a:rPr>
              <a:t>Andare al </a:t>
            </a:r>
            <a:r>
              <a:rPr lang="it-IT" sz="2000" b="1" dirty="0">
                <a:solidFill>
                  <a:schemeClr val="bg1"/>
                </a:solidFill>
              </a:rPr>
              <a:t>PUNTO DI RACCOLTA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</a:rPr>
              <a:t>Seguire il coordinatore delle emergenze e comunicargli eventuali criticità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highlight>
                  <a:srgbClr val="FFFF00"/>
                </a:highlight>
                <a:hlinkClick r:id="rId3"/>
              </a:rPr>
              <a:t>COME EVACUARE UN EDIFICIO</a:t>
            </a:r>
            <a:r>
              <a:rPr lang="it-IT" sz="2000" dirty="0">
                <a:solidFill>
                  <a:schemeClr val="bg1"/>
                </a:solidFill>
              </a:rPr>
              <a:t>: https://</a:t>
            </a:r>
            <a:r>
              <a:rPr lang="it-IT" sz="2000" dirty="0" err="1">
                <a:solidFill>
                  <a:schemeClr val="bg1"/>
                </a:solidFill>
              </a:rPr>
              <a:t>dolly.sicurezza.unimore.it</a:t>
            </a:r>
            <a:r>
              <a:rPr lang="it-IT" sz="2000" dirty="0">
                <a:solidFill>
                  <a:schemeClr val="bg1"/>
                </a:solidFill>
              </a:rPr>
              <a:t>/login/</a:t>
            </a:r>
            <a:r>
              <a:rPr lang="it-IT" sz="2000" dirty="0" err="1">
                <a:solidFill>
                  <a:schemeClr val="bg1"/>
                </a:solidFill>
              </a:rPr>
              <a:t>index.php</a:t>
            </a: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6" r="25000"/>
          <a:stretch/>
        </p:blipFill>
        <p:spPr bwMode="auto">
          <a:xfrm>
            <a:off x="6900862" y="3738563"/>
            <a:ext cx="904875" cy="90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69329B3-B89E-7C67-FEE1-F76FCB15B036}"/>
              </a:ext>
            </a:extLst>
          </p:cNvPr>
          <p:cNvSpPr txBox="1"/>
          <p:nvPr/>
        </p:nvSpPr>
        <p:spPr>
          <a:xfrm>
            <a:off x="7271975" y="6559077"/>
            <a:ext cx="1770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Ultimo agg. 2024.09.06</a:t>
            </a:r>
          </a:p>
        </p:txBody>
      </p:sp>
    </p:spTree>
    <p:extLst>
      <p:ext uri="{BB962C8B-B14F-4D97-AF65-F5344CB8AC3E}">
        <p14:creationId xmlns:p14="http://schemas.microsoft.com/office/powerpoint/2010/main" val="3287562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2073" y="1572556"/>
            <a:ext cx="8848102" cy="490606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AVVERTENZE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it-IT" sz="2000" dirty="0">
              <a:solidFill>
                <a:schemeClr val="bg1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2000" cap="small" dirty="0">
                <a:solidFill>
                  <a:schemeClr val="bg1"/>
                </a:solidFill>
              </a:rPr>
              <a:t>Tenere sgombre le vie d’esodo da zaini e borse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2000" cap="small" dirty="0">
                <a:solidFill>
                  <a:schemeClr val="bg1"/>
                </a:solidFill>
              </a:rPr>
              <a:t>Non correre lungo i corridoi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2000" cap="small" dirty="0">
                <a:solidFill>
                  <a:schemeClr val="bg1"/>
                </a:solidFill>
              </a:rPr>
              <a:t>In caso di emergenza il docente si assicura che nessuno rimanga in aula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2000" cap="small" dirty="0">
                <a:solidFill>
                  <a:schemeClr val="bg1"/>
                </a:solidFill>
              </a:rPr>
              <a:t>In caso di emergenza accompagnare le persone in </a:t>
            </a:r>
            <a:r>
              <a:rPr lang="it-IT" sz="2000" cap="small" dirty="0" err="1">
                <a:solidFill>
                  <a:schemeClr val="bg1"/>
                </a:solidFill>
              </a:rPr>
              <a:t>difficolta’</a:t>
            </a:r>
            <a:r>
              <a:rPr lang="it-IT" sz="2000" cap="small" dirty="0">
                <a:solidFill>
                  <a:schemeClr val="bg1"/>
                </a:solidFill>
              </a:rPr>
              <a:t> nel punto calmo più vicino (PIANEROTTOLO DELLA SCALA DI EMERGENZA AD OGNI PIANO) e avvisare i soccorsi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2000" dirty="0">
                <a:solidFill>
                  <a:schemeClr val="bg1"/>
                </a:solidFill>
              </a:rPr>
              <a:t>È obbligatorio seguire i corsi FAD </a:t>
            </a:r>
            <a:r>
              <a:rPr lang="it-IT" sz="2000" dirty="0" err="1">
                <a:solidFill>
                  <a:schemeClr val="bg1"/>
                </a:solidFill>
              </a:rPr>
              <a:t>SicurMore</a:t>
            </a:r>
            <a:r>
              <a:rPr lang="it-IT" sz="2000" dirty="0">
                <a:solidFill>
                  <a:schemeClr val="bg1"/>
                </a:solidFill>
              </a:rPr>
              <a:t> moduli 1, 2, 3 alla pagina </a:t>
            </a:r>
            <a:r>
              <a:rPr lang="it-IT" sz="2000" b="1" dirty="0"/>
              <a:t>http://dolly.sicurezza.unimore.it/login/</a:t>
            </a:r>
            <a:r>
              <a:rPr lang="it-IT" sz="2000" b="1" dirty="0" err="1"/>
              <a:t>index.php</a:t>
            </a:r>
            <a:r>
              <a:rPr lang="it-IT" sz="2000" b="1" dirty="0"/>
              <a:t>.</a:t>
            </a:r>
            <a:endParaRPr lang="it-IT" sz="2000" dirty="0"/>
          </a:p>
          <a:p>
            <a:pPr>
              <a:spcBef>
                <a:spcPts val="0"/>
              </a:spcBef>
              <a:buFontTx/>
              <a:buChar char="-"/>
            </a:pPr>
            <a:endParaRPr lang="it-IT" sz="2000" cap="small" dirty="0">
              <a:solidFill>
                <a:schemeClr val="bg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B08B426-0151-CB40-66AC-61A8A1763BFC}"/>
              </a:ext>
            </a:extLst>
          </p:cNvPr>
          <p:cNvSpPr txBox="1"/>
          <p:nvPr/>
        </p:nvSpPr>
        <p:spPr>
          <a:xfrm>
            <a:off x="7358239" y="6573817"/>
            <a:ext cx="1770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Ultimo agg. 2024.09.06</a:t>
            </a:r>
          </a:p>
        </p:txBody>
      </p:sp>
    </p:spTree>
    <p:extLst>
      <p:ext uri="{BB962C8B-B14F-4D97-AF65-F5344CB8AC3E}">
        <p14:creationId xmlns:p14="http://schemas.microsoft.com/office/powerpoint/2010/main" val="128308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68DB02B3-314D-5C0A-4D22-57CE66265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287" y="1695458"/>
            <a:ext cx="8228354" cy="4526137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chemeClr val="bg1"/>
                </a:solidFill>
              </a:rPr>
              <a:t>Defibrillatore Automatico </a:t>
            </a:r>
          </a:p>
          <a:p>
            <a:pPr marL="0" indent="0">
              <a:buNone/>
            </a:pPr>
            <a:r>
              <a:rPr lang="it-IT" b="1" dirty="0">
                <a:solidFill>
                  <a:schemeClr val="bg1"/>
                </a:solidFill>
              </a:rPr>
              <a:t>Esterno (DAE)</a:t>
            </a:r>
          </a:p>
          <a:p>
            <a:pPr marL="0" indent="0">
              <a:buNone/>
            </a:pPr>
            <a:endParaRPr lang="it-IT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2 DAE in dip.: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it-IT" dirty="0">
                <a:solidFill>
                  <a:schemeClr val="bg1"/>
                </a:solidFill>
              </a:rPr>
              <a:t>portineria di MO25</a:t>
            </a:r>
          </a:p>
          <a:p>
            <a:pPr>
              <a:spcAft>
                <a:spcPts val="600"/>
              </a:spcAft>
            </a:pPr>
            <a:r>
              <a:rPr lang="it-IT" dirty="0">
                <a:solidFill>
                  <a:schemeClr val="bg1"/>
                </a:solidFill>
              </a:rPr>
              <a:t>atrio di MO52 vicino alla sala eventi</a:t>
            </a:r>
          </a:p>
        </p:txBody>
      </p:sp>
      <p:pic>
        <p:nvPicPr>
          <p:cNvPr id="6" name="Immagine 5" descr="Immagine che contiene testo, Carattere, schermata, Marchio&#10;&#10;Descrizione generata automaticamente">
            <a:extLst>
              <a:ext uri="{FF2B5EF4-FFF2-40B4-BE49-F238E27FC236}">
                <a16:creationId xmlns:a16="http://schemas.microsoft.com/office/drawing/2014/main" id="{D78F11AD-56F8-A7D4-9C10-0A96BC9AD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83" y="265235"/>
            <a:ext cx="2781692" cy="266938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D6A836B-8FCE-29A7-6A9D-ACF59B3B9C9B}"/>
              </a:ext>
            </a:extLst>
          </p:cNvPr>
          <p:cNvSpPr txBox="1"/>
          <p:nvPr/>
        </p:nvSpPr>
        <p:spPr>
          <a:xfrm>
            <a:off x="7358239" y="6573817"/>
            <a:ext cx="1770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Ultimo agg. 2024.09.06</a:t>
            </a:r>
          </a:p>
        </p:txBody>
      </p:sp>
    </p:spTree>
    <p:extLst>
      <p:ext uri="{BB962C8B-B14F-4D97-AF65-F5344CB8AC3E}">
        <p14:creationId xmlns:p14="http://schemas.microsoft.com/office/powerpoint/2010/main" val="658824865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8606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8606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14674</TotalTime>
  <Words>431</Words>
  <Application>Microsoft Macintosh PowerPoint</Application>
  <PresentationFormat>Lucidi</PresentationFormat>
  <Paragraphs>50</Paragraphs>
  <Slides>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D.I.I. - Univ. di Modena e Reggio Emilia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Predictive and Probabilistic Tracking to Detect Stopped Vehicles</dc:title>
  <dc:creator>Elena</dc:creator>
  <cp:lastModifiedBy>Elena FABBRI</cp:lastModifiedBy>
  <cp:revision>560</cp:revision>
  <cp:lastPrinted>2015-08-07T08:48:35Z</cp:lastPrinted>
  <dcterms:created xsi:type="dcterms:W3CDTF">2003-05-30T13:53:52Z</dcterms:created>
  <dcterms:modified xsi:type="dcterms:W3CDTF">2024-09-06T07:47:34Z</dcterms:modified>
</cp:coreProperties>
</file>